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8BDC-3CFC-4D6B-A91E-37445E6F1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E9354-F9E3-4200-8072-FCB5A24FE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DFB63-504E-4B32-92FB-3FA730803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4B9B4-11D0-45F6-AE81-20F6BA74711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70578-3116-4A95-A0C1-F3B5B159E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06AF5-BF70-421A-A27C-8EC39EE0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5172A-983E-4B21-959F-C344E2A96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55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062C-9D90-43E0-A045-F2100522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2CE4BD-55DA-45F3-8C38-E49A31607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DCC15-5BB3-424F-80B9-E0DD4346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4B9B4-11D0-45F6-AE81-20F6BA74711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A64D1-5E65-4C74-911A-2C56694F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E39C5-AC95-4BE3-B1C5-7771A5BE8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5172A-983E-4B21-959F-C344E2A96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956541-15DC-463C-B648-629CD34D5E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82D8C2-63FC-4D1C-8810-8DBF76B18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8C2AB-1D32-4EED-88B0-CDF81339D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4B9B4-11D0-45F6-AE81-20F6BA74711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AD008-45B1-43AA-A81F-ADBCEFFA8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1A865-18D2-4B42-81E4-26520408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5172A-983E-4B21-959F-C344E2A96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35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6A38-569B-444E-AFEC-0724CCD4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14FDC-977C-450F-8868-F91CEE34A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9FB72-17C1-4074-86DB-3EE8746B1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4B9B4-11D0-45F6-AE81-20F6BA74711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18663-AB2C-4C7B-AFDC-F14F065A2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5B441-A624-432A-B2A8-97656151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5172A-983E-4B21-959F-C344E2A96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3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AE334-C4C4-4B93-971A-985E4B067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77167-5EB9-42A7-9216-1C5916341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B4C86-DD72-41E1-B371-3D43B26C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4B9B4-11D0-45F6-AE81-20F6BA74711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82CB3-861A-496A-B227-34E6B9E87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B6B3-CA46-4855-AC32-FC0FCDCD6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5172A-983E-4B21-959F-C344E2A96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5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95BB6-DD16-4D8E-90CB-92D14E4D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B6BCB-9EAB-4C71-97C8-CBB184802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F5CA0-0961-42C2-90F2-055C36758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BA13D-5940-4CFE-96F1-28CC3A95A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4B9B4-11D0-45F6-AE81-20F6BA74711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ADBF7-327B-4E86-9061-A6F98F8E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3D4E7-388D-46BB-8C27-E4FC343F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5172A-983E-4B21-959F-C344E2A96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73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89A3-2E2D-402A-960F-3F310676B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EC10F-6603-439F-A776-81ECC88D0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AF0BD-9192-4816-91B7-9616F7751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B5F280-B4C8-4D22-8E98-E6E745BAC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067A36-D2A6-4CD5-B244-BCA969168F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E70D11-B701-44BA-984E-60412E43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4B9B4-11D0-45F6-AE81-20F6BA74711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8910BB-06EF-4483-AE4B-66F7E633B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BDE924-CB52-44C9-8D36-D811B62C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5172A-983E-4B21-959F-C344E2A96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34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4E05B-17C8-4CE1-BB6A-DD426D6FC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4712B9-60DE-4753-810B-FA538ED66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4B9B4-11D0-45F6-AE81-20F6BA74711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24A16-48AA-4CC7-A690-A3D2810A6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F18F8-16E2-4446-9887-4427B5296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5172A-983E-4B21-959F-C344E2A96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98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C0F7E-E04E-469A-9BF2-81C51ABE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4B9B4-11D0-45F6-AE81-20F6BA74711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99B419-CD9C-46EF-B769-F5B0FDDD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01B63-BE60-481A-8072-14705491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5172A-983E-4B21-959F-C344E2A96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4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C99F-CDEF-4A57-89A6-BF0C7488B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9A43-AAC9-4C1B-A71A-2F2E154D0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DBDF5-7EB5-44D2-91D5-0DB8A55E5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B2506-D1CF-4077-AD65-F7B01867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4B9B4-11D0-45F6-AE81-20F6BA74711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4932C-D524-478C-8923-053BB7994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DD84A-8870-44A4-B1C4-44DDBC8E6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5172A-983E-4B21-959F-C344E2A96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62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0F1A-8825-41AF-90BF-34242DCA0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28F4EB-CEA5-492A-8F18-210FB2A34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7B575-722A-4785-B16C-7970C6FCD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499AF-81CC-4FD3-B5E1-F4F4F027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4B9B4-11D0-45F6-AE81-20F6BA74711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052FE6-96BD-4245-9BEF-FA6DB954E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2FDD9-7F6B-477D-8898-7F9F4F9E5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5172A-983E-4B21-959F-C344E2A96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4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2DDE98-39DC-44F7-A45F-6715D9D46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4762A-7A46-4A62-9B2A-4CB3BB51C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CCDC6-8AB8-411E-8C2C-07AA79AC8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4B9B4-11D0-45F6-AE81-20F6BA74711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41877-1EF9-4D49-A152-6ABF73FFC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37551-C2A3-4D1B-9B52-9EDEAAFE8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5172A-983E-4B21-959F-C344E2A96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8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jp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ext, clothing, wearing&#10;&#10;Description automatically generated">
            <a:extLst>
              <a:ext uri="{FF2B5EF4-FFF2-40B4-BE49-F238E27FC236}">
                <a16:creationId xmlns:a16="http://schemas.microsoft.com/office/drawing/2014/main" id="{6FD81BD4-EE5E-4DAC-8502-0AFDB3468B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" t="9091" r="27716"/>
          <a:stretch/>
        </p:blipFill>
        <p:spPr>
          <a:xfrm>
            <a:off x="3667760" y="10"/>
            <a:ext cx="852424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437A8-0194-4FF8-B37D-A33996E55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397671"/>
            <a:ext cx="3779059" cy="3001609"/>
          </a:xfrm>
        </p:spPr>
        <p:txBody>
          <a:bodyPr anchor="b">
            <a:noAutofit/>
          </a:bodyPr>
          <a:lstStyle/>
          <a:p>
            <a:pPr algn="l"/>
            <a:r>
              <a:rPr lang="ru-RU" sz="4000" dirty="0">
                <a:solidFill>
                  <a:srgbClr val="00B0F0"/>
                </a:solidFill>
              </a:rPr>
              <a:t>Курсова работа по Съвременни биометрични технологии </a:t>
            </a:r>
            <a:endParaRPr lang="en-US" sz="4000" dirty="0">
              <a:solidFill>
                <a:srgbClr val="00B0F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8A30E-434D-4631-88F9-2979E44CF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073" y="4667427"/>
            <a:ext cx="5307769" cy="1208141"/>
          </a:xfrm>
        </p:spPr>
        <p:txBody>
          <a:bodyPr>
            <a:noAutofit/>
          </a:bodyPr>
          <a:lstStyle/>
          <a:p>
            <a:pPr algn="l"/>
            <a:r>
              <a:rPr lang="ru-RU" sz="3200" dirty="0">
                <a:solidFill>
                  <a:srgbClr val="FFC000"/>
                </a:solidFill>
              </a:rPr>
              <a:t>Изследване и разработка на подход за разпознаване на 2D лица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20C645-1B4A-4379-A15F-D2BF09C02A99}"/>
              </a:ext>
            </a:extLst>
          </p:cNvPr>
          <p:cNvSpPr txBox="1"/>
          <p:nvPr/>
        </p:nvSpPr>
        <p:spPr>
          <a:xfrm>
            <a:off x="5586842" y="5905119"/>
            <a:ext cx="73058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ru-RU" dirty="0"/>
              <a:t>Изготвили</a:t>
            </a:r>
            <a:r>
              <a:rPr lang="en-US" dirty="0"/>
              <a:t> </a:t>
            </a:r>
            <a:r>
              <a:rPr lang="bg-BG" dirty="0"/>
              <a:t>студенти</a:t>
            </a:r>
            <a:r>
              <a:rPr lang="ru-RU" dirty="0"/>
              <a:t>: </a:t>
            </a:r>
          </a:p>
          <a:p>
            <a:r>
              <a:rPr lang="ru-RU" dirty="0"/>
              <a:t>Николай Станимиров Проданов</a:t>
            </a:r>
            <a:r>
              <a:rPr lang="en-US" dirty="0"/>
              <a:t>;</a:t>
            </a:r>
            <a:r>
              <a:rPr lang="ru-RU" dirty="0"/>
              <a:t> </a:t>
            </a:r>
            <a:r>
              <a:rPr lang="en-US" dirty="0"/>
              <a:t>       </a:t>
            </a:r>
            <a:r>
              <a:rPr lang="ru-RU" dirty="0"/>
              <a:t>Фк. №: 111321045</a:t>
            </a:r>
            <a:r>
              <a:rPr lang="en-US" dirty="0"/>
              <a:t>;</a:t>
            </a:r>
            <a:r>
              <a:rPr lang="ru-RU" dirty="0"/>
              <a:t> Група: 232 </a:t>
            </a:r>
          </a:p>
          <a:p>
            <a:r>
              <a:rPr lang="ru-RU" dirty="0"/>
              <a:t>Чaни Димoв Димoв</a:t>
            </a:r>
            <a:r>
              <a:rPr lang="en-US" dirty="0"/>
              <a:t>;</a:t>
            </a:r>
            <a:r>
              <a:rPr lang="ru-RU" dirty="0"/>
              <a:t> </a:t>
            </a:r>
            <a:r>
              <a:rPr lang="en-US" dirty="0"/>
              <a:t>                              </a:t>
            </a:r>
            <a:r>
              <a:rPr lang="ru-RU" dirty="0"/>
              <a:t>Фк. №: 111321018</a:t>
            </a:r>
            <a:r>
              <a:rPr lang="en-US" dirty="0"/>
              <a:t>;</a:t>
            </a:r>
            <a:r>
              <a:rPr lang="ru-RU" dirty="0"/>
              <a:t> Група: 232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471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58372-A30D-475A-B57F-45285AAA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bg-BG" dirty="0">
                <a:solidFill>
                  <a:schemeClr val="bg1"/>
                </a:solidFill>
              </a:rPr>
              <a:t>Интегрално изображение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243A72B-885D-4AE8-A499-621704CD2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411" y="2516778"/>
            <a:ext cx="4958341" cy="2298504"/>
          </a:xfrm>
        </p:spPr>
        <p:txBody>
          <a:bodyPr anchor="ctr">
            <a:normAutofit/>
          </a:bodyPr>
          <a:lstStyle/>
          <a:p>
            <a:r>
              <a:rPr lang="bg-BG" sz="2200" dirty="0"/>
              <a:t>Еднакви операции при метода на </a:t>
            </a:r>
            <a:r>
              <a:rPr lang="bg-BG" sz="2200" dirty="0" err="1"/>
              <a:t>Харра</a:t>
            </a:r>
            <a:endParaRPr lang="bg-BG" sz="2200" dirty="0"/>
          </a:p>
          <a:p>
            <a:r>
              <a:rPr lang="bg-BG" sz="2200" dirty="0"/>
              <a:t>Време за сложност за един правоъгълник е </a:t>
            </a:r>
            <a:r>
              <a:rPr lang="en-US" sz="1600" dirty="0"/>
              <a:t>O(n</a:t>
            </a:r>
            <a:r>
              <a:rPr lang="en-US" sz="1600" baseline="30000" dirty="0"/>
              <a:t>2</a:t>
            </a:r>
            <a:r>
              <a:rPr lang="en-US" sz="1600" dirty="0"/>
              <a:t>).</a:t>
            </a:r>
            <a:endParaRPr lang="bg-BG" sz="1600" dirty="0"/>
          </a:p>
          <a:p>
            <a:r>
              <a:rPr lang="bg-BG" sz="2200" dirty="0"/>
              <a:t>Чрез интегрално изображение </a:t>
            </a:r>
            <a:r>
              <a:rPr lang="en-US" sz="2200" dirty="0"/>
              <a:t>O(1)</a:t>
            </a:r>
            <a:endParaRPr lang="bg-BG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014C7-8346-487F-9A42-739F303BA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55"/>
          <a:stretch/>
        </p:blipFill>
        <p:spPr>
          <a:xfrm>
            <a:off x="475754" y="2688007"/>
            <a:ext cx="5779638" cy="3660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DFDBC-75CB-4FB7-A436-4B526E725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411" y="5110159"/>
            <a:ext cx="3296110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63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58372-A30D-475A-B57F-45285AAA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bg-BG" dirty="0">
                <a:solidFill>
                  <a:schemeClr val="bg1"/>
                </a:solidFill>
              </a:rPr>
              <a:t>Интегрално изображение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19A18-E974-4169-877A-167262484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75" y="2635155"/>
            <a:ext cx="6770069" cy="3736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C46D6B-7792-479D-8FF0-F2DAD06A4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619" y="3633397"/>
            <a:ext cx="3812252" cy="113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92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58372-A30D-475A-B57F-45285AAA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  "</a:t>
            </a:r>
            <a:r>
              <a:rPr lang="ru-RU" dirty="0" err="1">
                <a:solidFill>
                  <a:schemeClr val="bg1"/>
                </a:solidFill>
              </a:rPr>
              <a:t>boost</a:t>
            </a:r>
            <a:r>
              <a:rPr lang="ru-RU" dirty="0">
                <a:solidFill>
                  <a:schemeClr val="bg1"/>
                </a:solidFill>
              </a:rPr>
              <a:t>" </a:t>
            </a:r>
            <a:r>
              <a:rPr lang="ru-RU" dirty="0" err="1">
                <a:solidFill>
                  <a:schemeClr val="bg1"/>
                </a:solidFill>
              </a:rPr>
              <a:t>трениращи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алгоритми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AdaBoost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243A72B-885D-4AE8-A499-621704CD2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0790" y="2516777"/>
            <a:ext cx="6478630" cy="3660185"/>
          </a:xfrm>
        </p:spPr>
        <p:txBody>
          <a:bodyPr anchor="ctr">
            <a:normAutofit/>
          </a:bodyPr>
          <a:lstStyle/>
          <a:p>
            <a:r>
              <a:rPr lang="bg-BG" sz="2200" dirty="0"/>
              <a:t>Комбинират</a:t>
            </a:r>
            <a:r>
              <a:rPr lang="ru-RU" sz="2200" dirty="0"/>
              <a:t> </a:t>
            </a:r>
            <a:r>
              <a:rPr lang="ru-RU" sz="2200" dirty="0" err="1"/>
              <a:t>няколко</a:t>
            </a:r>
            <a:r>
              <a:rPr lang="ru-RU" sz="2200" dirty="0"/>
              <a:t> </a:t>
            </a:r>
            <a:r>
              <a:rPr lang="ru-RU" sz="2200" dirty="0" err="1"/>
              <a:t>слаби</a:t>
            </a:r>
            <a:r>
              <a:rPr lang="ru-RU" sz="2200" dirty="0"/>
              <a:t> </a:t>
            </a:r>
            <a:r>
              <a:rPr lang="ru-RU" sz="2200" dirty="0" err="1"/>
              <a:t>класификатора</a:t>
            </a:r>
            <a:r>
              <a:rPr lang="ru-RU" sz="2200" dirty="0"/>
              <a:t> в един по силен </a:t>
            </a:r>
            <a:r>
              <a:rPr lang="ru-RU" sz="2200" dirty="0" err="1"/>
              <a:t>класификатор</a:t>
            </a:r>
            <a:endParaRPr lang="bg-BG" sz="2200" dirty="0"/>
          </a:p>
          <a:p>
            <a:r>
              <a:rPr lang="ru-RU" sz="2200" dirty="0" err="1"/>
              <a:t>Позволява</a:t>
            </a:r>
            <a:r>
              <a:rPr lang="ru-RU" sz="2200" dirty="0"/>
              <a:t> на детектиращят </a:t>
            </a:r>
            <a:r>
              <a:rPr lang="ru-RU" sz="2200" dirty="0" err="1"/>
              <a:t>алгоритъм</a:t>
            </a:r>
            <a:r>
              <a:rPr lang="ru-RU" sz="2200" dirty="0"/>
              <a:t> </a:t>
            </a:r>
            <a:r>
              <a:rPr lang="ru-RU" sz="2200" dirty="0" err="1"/>
              <a:t>бързо</a:t>
            </a:r>
            <a:r>
              <a:rPr lang="ru-RU" sz="2200" dirty="0"/>
              <a:t> да </a:t>
            </a:r>
            <a:r>
              <a:rPr lang="ru-RU" sz="2200" dirty="0" err="1"/>
              <a:t>елиминира</a:t>
            </a:r>
            <a:r>
              <a:rPr lang="ru-RU" sz="2200" dirty="0"/>
              <a:t> изображения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8ECCB-5C45-4121-8A04-6756A1D4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07" y="2896210"/>
            <a:ext cx="4842776" cy="321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0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58372-A30D-475A-B57F-45285AAA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  </a:t>
            </a:r>
            <a:r>
              <a:rPr lang="ru-RU" dirty="0" err="1">
                <a:solidFill>
                  <a:schemeClr val="bg1"/>
                </a:solidFill>
              </a:rPr>
              <a:t>Каскаден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филтър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243A72B-885D-4AE8-A499-621704CD2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3688" y="2516777"/>
            <a:ext cx="5385732" cy="3660185"/>
          </a:xfrm>
        </p:spPr>
        <p:txBody>
          <a:bodyPr anchor="ctr">
            <a:normAutofit/>
          </a:bodyPr>
          <a:lstStyle/>
          <a:p>
            <a:r>
              <a:rPr lang="bg-BG" sz="2200" dirty="0"/>
              <a:t>В резултат от </a:t>
            </a:r>
            <a:r>
              <a:rPr lang="en-US" sz="2200" dirty="0"/>
              <a:t> AdaBoost </a:t>
            </a:r>
            <a:r>
              <a:rPr lang="bg-BG" sz="2200" dirty="0"/>
              <a:t>подхода за трениране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B85B0-9883-462F-9CFC-94E3A8DE4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17" y="2927757"/>
            <a:ext cx="5739283" cy="305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9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58372-A30D-475A-B57F-45285AAA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  </a:t>
            </a:r>
            <a:r>
              <a:rPr lang="ru-RU" dirty="0" err="1">
                <a:solidFill>
                  <a:schemeClr val="bg1"/>
                </a:solidFill>
              </a:rPr>
              <a:t>Разпознаване</a:t>
            </a:r>
            <a:r>
              <a:rPr lang="ru-RU" dirty="0">
                <a:solidFill>
                  <a:schemeClr val="bg1"/>
                </a:solidFill>
              </a:rPr>
              <a:t> на лице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243A72B-885D-4AE8-A499-621704CD2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2844" y="2516777"/>
            <a:ext cx="6266576" cy="366018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FaceNet </a:t>
            </a:r>
            <a:r>
              <a:rPr lang="bg-BG" sz="2200" dirty="0"/>
              <a:t>модел</a:t>
            </a:r>
          </a:p>
          <a:p>
            <a:r>
              <a:rPr lang="bg-BG" sz="2200" dirty="0"/>
              <a:t>Разработен на </a:t>
            </a:r>
            <a:r>
              <a:rPr lang="en-US" sz="2200" dirty="0"/>
              <a:t>Keras</a:t>
            </a:r>
          </a:p>
          <a:p>
            <a:r>
              <a:rPr lang="bg-BG" sz="2200" dirty="0"/>
              <a:t>Вектор с признаци</a:t>
            </a:r>
          </a:p>
          <a:p>
            <a:r>
              <a:rPr lang="bg-BG" sz="2200" dirty="0"/>
              <a:t>Позволява на алгоритми за класификация да работят с изображения на лица</a:t>
            </a:r>
          </a:p>
          <a:p>
            <a:r>
              <a:rPr lang="bg-BG" sz="2200" dirty="0"/>
              <a:t>Надграден и разработен от </a:t>
            </a:r>
            <a:r>
              <a:rPr lang="en-US" sz="2200" dirty="0"/>
              <a:t>Google</a:t>
            </a:r>
          </a:p>
          <a:p>
            <a:r>
              <a:rPr lang="bg-BG" sz="2200" dirty="0"/>
              <a:t>Използва се в </a:t>
            </a:r>
            <a:r>
              <a:rPr lang="en-US" sz="2200" dirty="0"/>
              <a:t>Google Pictures</a:t>
            </a:r>
          </a:p>
          <a:p>
            <a:r>
              <a:rPr lang="bg-BG" sz="2200" dirty="0"/>
              <a:t>Големи компании като </a:t>
            </a:r>
            <a:r>
              <a:rPr lang="en-US" sz="2200" dirty="0"/>
              <a:t>Netflix </a:t>
            </a:r>
            <a:r>
              <a:rPr lang="bg-BG" sz="2200" dirty="0"/>
              <a:t>също го използват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0F6CE-B991-493D-8526-30F5E4BD8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48" y="2459124"/>
            <a:ext cx="4218508" cy="3813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48687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58372-A30D-475A-B57F-45285AAA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Реализация на система за разпознаване на лица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069D3-9A4B-42C0-BB78-EE62DECC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9269"/>
            <a:ext cx="10515600" cy="2751590"/>
          </a:xfrm>
        </p:spPr>
        <p:txBody>
          <a:bodyPr>
            <a:normAutofit/>
          </a:bodyPr>
          <a:lstStyle/>
          <a:p>
            <a:r>
              <a:rPr lang="bg-BG" dirty="0"/>
              <a:t>Тренира се да разпознава лица на известни </a:t>
            </a:r>
            <a:r>
              <a:rPr lang="bg-BG" dirty="0" err="1"/>
              <a:t>личниости</a:t>
            </a:r>
            <a:r>
              <a:rPr lang="bg-BG" dirty="0"/>
              <a:t> </a:t>
            </a:r>
          </a:p>
          <a:p>
            <a:r>
              <a:rPr lang="bg-BG" dirty="0"/>
              <a:t>Общо 92 изображения</a:t>
            </a:r>
          </a:p>
          <a:p>
            <a:r>
              <a:rPr lang="bg-BG" dirty="0"/>
              <a:t>70% обучение 30% верификация</a:t>
            </a:r>
          </a:p>
          <a:p>
            <a:r>
              <a:rPr lang="bg-BG" dirty="0"/>
              <a:t>Вероятностен резултат</a:t>
            </a:r>
          </a:p>
          <a:p>
            <a:r>
              <a:rPr lang="en-US" dirty="0"/>
              <a:t>Accuracy: train=100.000%, test=100.000%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EDAEC-C420-49AF-8BF7-630A7640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2628948"/>
            <a:ext cx="10698068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90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58372-A30D-475A-B57F-45285AAA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Биометрични данни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1FB8F6-53CE-48BF-8C1B-6054A8012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6" r="2130"/>
          <a:stretch/>
        </p:blipFill>
        <p:spPr>
          <a:xfrm>
            <a:off x="841248" y="2516777"/>
            <a:ext cx="6236208" cy="3873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243A72B-885D-4AE8-A499-621704CD2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bg-BG" sz="2200" dirty="0"/>
              <a:t>пръстовите отпечатаци</a:t>
            </a:r>
            <a:endParaRPr lang="en-US" sz="2200" dirty="0"/>
          </a:p>
          <a:p>
            <a:r>
              <a:rPr lang="bg-BG" sz="2200" dirty="0"/>
              <a:t>лицевото разпознаване</a:t>
            </a:r>
            <a:endParaRPr lang="en-US" sz="2200" dirty="0"/>
          </a:p>
          <a:p>
            <a:r>
              <a:rPr lang="bg-BG" sz="2200" dirty="0"/>
              <a:t>Глас</a:t>
            </a:r>
            <a:endParaRPr lang="en-US" sz="2200" dirty="0"/>
          </a:p>
          <a:p>
            <a:r>
              <a:rPr lang="bg-BG" sz="2200" dirty="0"/>
              <a:t>разпознаване на ириса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50100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B956E-84A5-4EE4-9EAB-88A86625D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Разпознаване на лица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8E9856-2F77-479E-B386-04529F8DF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bg-BG" sz="2200" dirty="0"/>
              <a:t>Метод за разпознаване на </a:t>
            </a:r>
            <a:r>
              <a:rPr lang="en-US" sz="2200" dirty="0"/>
              <a:t>2D </a:t>
            </a:r>
            <a:r>
              <a:rPr lang="bg-BG" sz="2200" dirty="0"/>
              <a:t>лица чрез метода на Собствени лица</a:t>
            </a:r>
            <a:r>
              <a:rPr lang="en-US" sz="2200" dirty="0"/>
              <a:t> (eigenfaces)</a:t>
            </a:r>
          </a:p>
          <a:p>
            <a:r>
              <a:rPr lang="en-US" sz="2200" dirty="0"/>
              <a:t>PCA </a:t>
            </a:r>
            <a:r>
              <a:rPr lang="bg-BG" sz="2200" dirty="0"/>
              <a:t>алгоритъм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6E058F-5D03-4373-A87E-F7E327BB4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16776"/>
            <a:ext cx="7254239" cy="416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29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A1D62-EAF3-46DB-AD38-7D71733FA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ru-RU" sz="3600" dirty="0"/>
              <a:t>Конволюционната невронна мрежа (ConvNet)</a:t>
            </a:r>
            <a:endParaRPr lang="en-US" sz="36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2EC2F2-BB2C-47C1-B8F6-C502F07C8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6267" y="3024165"/>
            <a:ext cx="4008384" cy="2775201"/>
          </a:xfrm>
        </p:spPr>
        <p:txBody>
          <a:bodyPr>
            <a:normAutofit/>
          </a:bodyPr>
          <a:lstStyle/>
          <a:p>
            <a:r>
              <a:rPr lang="bg-BG" sz="2000" dirty="0"/>
              <a:t>Конволюция</a:t>
            </a:r>
          </a:p>
          <a:p>
            <a:r>
              <a:rPr lang="bg-BG" sz="2000" dirty="0"/>
              <a:t>аспекти/обекти в изображение</a:t>
            </a:r>
          </a:p>
          <a:p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Shape&#10;&#10;Description automatically generated">
            <a:extLst>
              <a:ext uri="{FF2B5EF4-FFF2-40B4-BE49-F238E27FC236}">
                <a16:creationId xmlns:a16="http://schemas.microsoft.com/office/drawing/2014/main" id="{44295201-E5CB-4FDF-83CF-90C24EC7F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1409" y="1337433"/>
            <a:ext cx="5680220" cy="5198833"/>
          </a:xfrm>
          <a:prstGeom prst="rect">
            <a:avLst/>
          </a:prstGeom>
          <a:noFill/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4938021-FFE1-4B48-B46B-255F8427EBCE}"/>
              </a:ext>
            </a:extLst>
          </p:cNvPr>
          <p:cNvSpPr txBox="1"/>
          <p:nvPr/>
        </p:nvSpPr>
        <p:spPr>
          <a:xfrm>
            <a:off x="1133519" y="64103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Фиг.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- Конволюционна операция за анализ на информация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767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45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5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3980E-C827-47C9-9660-ACB999924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Keras API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ABE1FBA-37D5-4174-A18F-33DF340A5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266" y="1730737"/>
            <a:ext cx="6642532" cy="3968913"/>
          </a:xfrm>
          <a:prstGeom prst="rect">
            <a:avLst/>
          </a:prstGeom>
        </p:spPr>
      </p:pic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DA2B6B0C-C6A3-4DD6-B56C-25158EF5B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2" y="2947595"/>
            <a:ext cx="4181824" cy="27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9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11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B636C4B8-39D7-4E8F-94DF-9BE156E60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3263642"/>
            <a:ext cx="3267075" cy="2227263"/>
          </a:xfrm>
          <a:prstGeom prst="rect">
            <a:avLst/>
          </a:prstGeom>
        </p:spPr>
      </p:pic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1A444FD1-B411-4828-8CBB-84B21B7A1154}"/>
              </a:ext>
            </a:extLst>
          </p:cNvPr>
          <p:cNvSpPr txBox="1"/>
          <p:nvPr/>
        </p:nvSpPr>
        <p:spPr>
          <a:xfrm>
            <a:off x="587375" y="5584188"/>
            <a:ext cx="3267075" cy="4460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bg-BG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Разтягане на контраста </a:t>
            </a:r>
            <a:endParaRPr lang="bg-BG" dirty="0">
              <a:solidFill>
                <a:srgbClr val="FFFF00"/>
              </a:solidFill>
            </a:endParaRPr>
          </a:p>
        </p:txBody>
      </p:sp>
      <p:pic>
        <p:nvPicPr>
          <p:cNvPr id="5" name="Picture 12" descr="A picture containing different, gallery&#10;&#10;Description automatically generated">
            <a:extLst>
              <a:ext uri="{FF2B5EF4-FFF2-40B4-BE49-F238E27FC236}">
                <a16:creationId xmlns:a16="http://schemas.microsoft.com/office/drawing/2014/main" id="{79BB17DF-DC60-4032-9B42-49979CB3A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425" y="3318827"/>
            <a:ext cx="3606800" cy="2227263"/>
          </a:xfrm>
          <a:prstGeom prst="rect">
            <a:avLst/>
          </a:prstGeom>
        </p:spPr>
      </p:pic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E60E394D-B9BA-4868-BEB3-35B3F8A265DF}"/>
              </a:ext>
            </a:extLst>
          </p:cNvPr>
          <p:cNvSpPr txBox="1"/>
          <p:nvPr/>
        </p:nvSpPr>
        <p:spPr>
          <a:xfrm>
            <a:off x="4591050" y="5584188"/>
            <a:ext cx="3606800" cy="4460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bg-BG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Изравняването на хистограмата</a:t>
            </a:r>
            <a:endParaRPr lang="bg-BG" dirty="0">
              <a:solidFill>
                <a:srgbClr val="FFFF00"/>
              </a:solidFill>
            </a:endParaRPr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ED76E2CE-F062-487C-A509-8AAA022D7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638" y="3210622"/>
            <a:ext cx="3267075" cy="2227263"/>
          </a:xfrm>
          <a:prstGeom prst="rect">
            <a:avLst/>
          </a:prstGeom>
        </p:spPr>
      </p:pic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E817F2C5-B4A1-42CB-830B-834B8FA28D22}"/>
              </a:ext>
            </a:extLst>
          </p:cNvPr>
          <p:cNvSpPr txBox="1"/>
          <p:nvPr/>
        </p:nvSpPr>
        <p:spPr>
          <a:xfrm>
            <a:off x="8799513" y="5567676"/>
            <a:ext cx="3267075" cy="4460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bg-BG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адаптивно изравняване на хистограма</a:t>
            </a:r>
            <a:endParaRPr lang="bg-BG" dirty="0">
              <a:solidFill>
                <a:srgbClr val="FFFF00"/>
              </a:solidFill>
            </a:endParaRPr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8083F87-7477-4615-B4F7-3C867B507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anchor="b">
            <a:normAutofit/>
          </a:bodyPr>
          <a:lstStyle/>
          <a:p>
            <a:r>
              <a:rPr lang="bg-BG" sz="4800">
                <a:solidFill>
                  <a:schemeClr val="bg1"/>
                </a:solidFill>
              </a:rPr>
              <a:t>Подобряване на изображение</a:t>
            </a:r>
            <a:endParaRPr lang="bg-BG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70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45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5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3980E-C827-47C9-9660-ACB999924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Keras API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ABE1FBA-37D5-4174-A18F-33DF340A5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266" y="1730737"/>
            <a:ext cx="6642532" cy="3968913"/>
          </a:xfrm>
          <a:prstGeom prst="rect">
            <a:avLst/>
          </a:prstGeom>
        </p:spPr>
      </p:pic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DA2B6B0C-C6A3-4DD6-B56C-25158EF5B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2" y="2947595"/>
            <a:ext cx="4181824" cy="27878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BFFDB9-807A-49E4-A37E-9754B9072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26470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5CCDEF-D9D7-4612-8FF9-DA028831A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855" y="1863"/>
            <a:ext cx="5268285" cy="17873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4B11C4-F824-443F-9B19-CF3639776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651" y="1799477"/>
            <a:ext cx="2910978" cy="10767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541C10-DD8E-4595-A739-89546E7D6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60727"/>
            <a:ext cx="12175954" cy="593369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2FDCC79-7F0A-4F42-845B-81DE31F62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67" y="1658892"/>
            <a:ext cx="6540215" cy="490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D01343C-1063-43FB-B2CA-4285F6F122CD}"/>
              </a:ext>
            </a:extLst>
          </p:cNvPr>
          <p:cNvSpPr txBox="1">
            <a:spLocks/>
          </p:cNvSpPr>
          <p:nvPr/>
        </p:nvSpPr>
        <p:spPr>
          <a:xfrm>
            <a:off x="1031539" y="4207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bg-BG" dirty="0">
                <a:solidFill>
                  <a:schemeClr val="bg1"/>
                </a:solidFill>
              </a:rPr>
              <a:t>Система за разпознаване на лица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1758B4-B0B4-421C-BA94-7F18124DF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42" y="420726"/>
            <a:ext cx="1190851" cy="12070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2A69A4-2AA0-48C7-89CA-D126BA83AB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3779" y="2204992"/>
            <a:ext cx="4254534" cy="4165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A856F35B-08ED-4673-8ECA-0FAB9D3E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8345" y="2334075"/>
            <a:ext cx="3803904" cy="36601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ru-RU" sz="2200" dirty="0">
              <a:solidFill>
                <a:schemeClr val="bg1"/>
              </a:solidFill>
            </a:endParaRPr>
          </a:p>
          <a:p>
            <a:r>
              <a:rPr lang="ru-RU" sz="2200" dirty="0"/>
              <a:t>Два </a:t>
            </a:r>
            <a:r>
              <a:rPr lang="ru-RU" sz="2200" dirty="0" err="1"/>
              <a:t>етапа</a:t>
            </a:r>
            <a:endParaRPr lang="ru-RU" sz="2200" dirty="0"/>
          </a:p>
          <a:p>
            <a:pPr lvl="1"/>
            <a:r>
              <a:rPr lang="ru-RU" sz="1800" dirty="0"/>
              <a:t>Детекция на лице в </a:t>
            </a:r>
            <a:r>
              <a:rPr lang="ru-RU" sz="1800" dirty="0" err="1"/>
              <a:t>текущото</a:t>
            </a:r>
            <a:r>
              <a:rPr lang="ru-RU" sz="1800" dirty="0"/>
              <a:t> изображение</a:t>
            </a:r>
          </a:p>
          <a:p>
            <a:pPr lvl="1"/>
            <a:r>
              <a:rPr lang="ru-RU" sz="1800" dirty="0" err="1"/>
              <a:t>Разпознаване</a:t>
            </a:r>
            <a:r>
              <a:rPr lang="ru-RU" sz="1800" dirty="0"/>
              <a:t> на </a:t>
            </a:r>
            <a:r>
              <a:rPr lang="ru-RU" sz="1800" dirty="0" err="1"/>
              <a:t>лицето</a:t>
            </a:r>
            <a:r>
              <a:rPr lang="ru-RU" sz="1800" dirty="0"/>
              <a:t> в </a:t>
            </a:r>
            <a:r>
              <a:rPr lang="ru-RU" sz="1800" dirty="0" err="1"/>
              <a:t>изображението</a:t>
            </a:r>
            <a:endParaRPr lang="ru-RU" sz="1800" dirty="0"/>
          </a:p>
          <a:p>
            <a:r>
              <a:rPr lang="ru-RU" sz="2200" dirty="0" err="1"/>
              <a:t>Подобрено</a:t>
            </a:r>
            <a:r>
              <a:rPr lang="ru-RU" sz="2200" dirty="0"/>
              <a:t> </a:t>
            </a:r>
            <a:r>
              <a:rPr lang="ru-RU" sz="2200" dirty="0" err="1"/>
              <a:t>бързодействие</a:t>
            </a:r>
            <a:endParaRPr lang="ru-RU" sz="2200" dirty="0"/>
          </a:p>
          <a:p>
            <a:r>
              <a:rPr lang="ru-RU" sz="2200" dirty="0"/>
              <a:t>По добра </a:t>
            </a:r>
            <a:r>
              <a:rPr lang="ru-RU" sz="2200" dirty="0" err="1"/>
              <a:t>точност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61836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58372-A30D-475A-B57F-45285AAA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Детекция на лице в изображение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243A72B-885D-4AE8-A499-621704CD2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569" y="2516777"/>
            <a:ext cx="10260183" cy="366018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Face detection with </a:t>
            </a:r>
            <a:r>
              <a:rPr lang="en-US" sz="2200" dirty="0" err="1"/>
              <a:t>Haar</a:t>
            </a:r>
            <a:r>
              <a:rPr lang="en-US" sz="2200" dirty="0"/>
              <a:t> cascades</a:t>
            </a:r>
          </a:p>
          <a:p>
            <a:r>
              <a:rPr lang="bg-BG" sz="2200" dirty="0"/>
              <a:t>Публикувано</a:t>
            </a:r>
            <a:r>
              <a:rPr lang="ru-RU" sz="2200" dirty="0"/>
              <a:t> от Пол Виола и Михаил </a:t>
            </a:r>
            <a:r>
              <a:rPr lang="ru-RU" sz="2200" dirty="0" err="1"/>
              <a:t>Джоунс</a:t>
            </a:r>
            <a:r>
              <a:rPr lang="ru-RU" sz="2200" dirty="0"/>
              <a:t> </a:t>
            </a:r>
            <a:r>
              <a:rPr lang="ru-RU" sz="2200" dirty="0" err="1"/>
              <a:t>през</a:t>
            </a:r>
            <a:r>
              <a:rPr lang="ru-RU" sz="2200" dirty="0"/>
              <a:t> 2001</a:t>
            </a:r>
            <a:endParaRPr lang="en-US" sz="2200" dirty="0"/>
          </a:p>
          <a:p>
            <a:r>
              <a:rPr lang="bg-BG" sz="2200" dirty="0"/>
              <a:t>Характеристично-базиран каскаден класификатор на </a:t>
            </a:r>
            <a:r>
              <a:rPr lang="bg-BG" sz="2200" dirty="0" err="1"/>
              <a:t>Харра</a:t>
            </a:r>
            <a:endParaRPr lang="en-US" sz="2200" dirty="0"/>
          </a:p>
          <a:p>
            <a:r>
              <a:rPr lang="bg-BG" sz="2200" dirty="0" err="1"/>
              <a:t>Отркиване</a:t>
            </a:r>
            <a:r>
              <a:rPr lang="bg-BG" sz="2200" dirty="0"/>
              <a:t> признаци в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381719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58372-A30D-475A-B57F-45285AAA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Признаци</a:t>
            </a:r>
            <a:r>
              <a:rPr lang="ru-RU" dirty="0">
                <a:solidFill>
                  <a:schemeClr val="bg1"/>
                </a:solidFill>
              </a:rPr>
              <a:t> на Хаара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243A72B-885D-4AE8-A499-621704CD2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783" y="2516777"/>
            <a:ext cx="6308969" cy="3660185"/>
          </a:xfrm>
        </p:spPr>
        <p:txBody>
          <a:bodyPr anchor="ctr">
            <a:normAutofit/>
          </a:bodyPr>
          <a:lstStyle/>
          <a:p>
            <a:r>
              <a:rPr lang="bg-BG" sz="2200" dirty="0"/>
              <a:t>Извличане на признаци</a:t>
            </a:r>
          </a:p>
          <a:p>
            <a:r>
              <a:rPr lang="bg-BG" sz="2200" dirty="0"/>
              <a:t>Кърнели или филтри</a:t>
            </a:r>
          </a:p>
          <a:p>
            <a:r>
              <a:rPr lang="ru-RU" sz="2200" dirty="0"/>
              <a:t>Предложен е от </a:t>
            </a:r>
            <a:r>
              <a:rPr lang="ru-RU" sz="2200" dirty="0" err="1"/>
              <a:t>Алфред</a:t>
            </a:r>
            <a:r>
              <a:rPr lang="ru-RU" sz="2200" dirty="0"/>
              <a:t> Хаара </a:t>
            </a:r>
            <a:r>
              <a:rPr lang="ru-RU" sz="2200" dirty="0" err="1"/>
              <a:t>през</a:t>
            </a:r>
            <a:r>
              <a:rPr lang="ru-RU" sz="2200" dirty="0"/>
              <a:t> 1909 година</a:t>
            </a:r>
          </a:p>
          <a:p>
            <a:r>
              <a:rPr lang="ru-RU" sz="2200" dirty="0"/>
              <a:t>Подобно на конволиционен кърнел</a:t>
            </a:r>
          </a:p>
          <a:p>
            <a:r>
              <a:rPr lang="bg-BG" sz="2200" dirty="0"/>
              <a:t>Голям брой филтри</a:t>
            </a:r>
          </a:p>
          <a:p>
            <a:r>
              <a:rPr lang="bg-BG" sz="2200" dirty="0"/>
              <a:t>Пример: 24х24 -&gt; 160 хиляди различни признака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C0CEA-7331-465B-8017-BE0E9E66F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1" y="2359320"/>
            <a:ext cx="3326016" cy="1870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E4E33-7B50-441F-8D05-E933D2678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1" y="4342298"/>
            <a:ext cx="3326017" cy="193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4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MBAQEBAQEBAQEBAQEBAQIAAAAAAAAAAwAAAAMAAAAA/////wQADwwAAAAAAAAAAAAAIAD///////////////8AAAD///////////////8DAAAAAgD///////8DAAAAAgD///////8DAAAAAwD///////8DAAAAAwD///////8DAAAAAw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LismOV+e5NpmlnA5gsPg0FAAAAAAADAAAAAAADAAAAAwADAAAAAAADAAAAAwADAAUA////////BAAAAAMAEAALeKHFyadBDkOEPEFs+msjdgUAAAABAAMAAAACAAMAAAABAAMAAAACAP///////wMAAAAAAP///////wMAAAAAAP///////wMAAAAAAP///////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PwLAAAAAAAAAAAAACAB////////////////AAAA////////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wEDAAAAAgD///////8aAAZMaW5rZWRTaGFwZXNEYXRhUHJvcGVydHlfMAUAAAAAAAQAAAADAAQAAAABAAQAAAADAP///////wQAAAADAP///////wMAAwEDAAAAAwD///////8lAAZMaW5rZWRTaGFwZVByZXNlbnRhdGlvblNldHRpbmdzRGF0YV8wBQAAAAE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LismOV+e5NpmlnA5gsPg0DRGF0YQAbAAAABExpbmtlZFNoYXBlRGF0YQAFAAAAAAACTmFtZQAZAAAATGlua2VkU2hhcGVzRGF0YVByb3BlcnR5ABBWZXJzaW9uAAAAAAAJTGFzdFdyaXRlABDljnx+AQAAAAEA/////8YAxgAAAAVfaWQAEAAAAAR4ocXJp0EOQ4Q8QWz6ayN2A0RhdGEAUwAAAAhQcmVzZW50YXRpb25TY2FubmVkRm9yTGlua2VkU2hhcGVzAAECTnVtYmVyRm9ybWF0U2VwYXJhdG9yTW9kZQAKAAAAQXV0b21hdGljAAACTmFtZQAkAAAATGlua2VkU2hhcGVQcmVzZW50YXRpb25TZXR0aW5nc0RhdGEAEFZlcnNpb24AAAAAAAlMYXN0V3JpdGUAJuWOfH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</Words>
  <Application>Microsoft Office PowerPoint</Application>
  <PresentationFormat>Widescreen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Курсова работа по Съвременни биометрични технологии </vt:lpstr>
      <vt:lpstr>Биометрични данни</vt:lpstr>
      <vt:lpstr>Разпознаване на лица</vt:lpstr>
      <vt:lpstr>Конволюционната невронна мрежа (ConvNet)</vt:lpstr>
      <vt:lpstr>Keras API</vt:lpstr>
      <vt:lpstr>Подобряване на изображение</vt:lpstr>
      <vt:lpstr>Keras API</vt:lpstr>
      <vt:lpstr>Детекция на лице в изображение</vt:lpstr>
      <vt:lpstr> Признаци на Хаара</vt:lpstr>
      <vt:lpstr> Интегрално изображение</vt:lpstr>
      <vt:lpstr> Интегрално изображение</vt:lpstr>
      <vt:lpstr>  "boost" трениращи алгоритми и AdaBoost</vt:lpstr>
      <vt:lpstr>  Каскаден филтър</vt:lpstr>
      <vt:lpstr>  Разпознаване на лице</vt:lpstr>
      <vt:lpstr>Реализация на система за разпознаване на лица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 работа по Съвременни биометрични технологии </dc:title>
  <dc:creator>Chani Dimov -X (cdimov)</dc:creator>
  <cp:lastModifiedBy>Prodanov, Nikolay</cp:lastModifiedBy>
  <cp:revision>34</cp:revision>
  <dcterms:created xsi:type="dcterms:W3CDTF">2022-01-18T23:50:11Z</dcterms:created>
  <dcterms:modified xsi:type="dcterms:W3CDTF">2022-01-21T13:50:18Z</dcterms:modified>
</cp:coreProperties>
</file>